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67" r:id="rId2"/>
    <p:sldId id="256" r:id="rId3"/>
    <p:sldId id="257" r:id="rId4"/>
    <p:sldId id="259" r:id="rId5"/>
    <p:sldId id="258"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4811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435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47553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79919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03303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3/10/2017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1488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3/10/2017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5922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3471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03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6871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0946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9633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3113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3/10/2017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4280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3/10/2017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7300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3/10/2017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7793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2484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3/10/2017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947037000"/>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84910"/>
            <a:ext cx="9273743" cy="5763490"/>
          </a:xfrm>
        </p:spPr>
        <p:txBody>
          <a:bodyPr>
            <a:normAutofit/>
          </a:bodyPr>
          <a:lstStyle/>
          <a:p>
            <a:pPr marL="0" indent="0" algn="ctr" rtl="0">
              <a:buNone/>
            </a:pPr>
            <a:r>
              <a:rPr lang="en-US" sz="4000" b="1" dirty="0">
                <a:solidFill>
                  <a:srgbClr val="00B050"/>
                </a:solidFill>
              </a:rPr>
              <a:t>Strawberry | </a:t>
            </a:r>
            <a:r>
              <a:rPr lang="en-US" sz="4000" b="1" dirty="0" smtClean="0">
                <a:solidFill>
                  <a:srgbClr val="00B050"/>
                </a:solidFill>
              </a:rPr>
              <a:t>Postmodernism</a:t>
            </a:r>
          </a:p>
          <a:p>
            <a:pPr marL="0" indent="0" algn="ctr" rtl="0">
              <a:buNone/>
            </a:pPr>
            <a:endParaRPr lang="en-US" sz="3200" b="1" dirty="0" smtClean="0"/>
          </a:p>
          <a:p>
            <a:pPr marL="0" indent="0" algn="ctr" rtl="0">
              <a:buNone/>
            </a:pPr>
            <a:r>
              <a:rPr lang="en-US" sz="3200" dirty="0" smtClean="0"/>
              <a:t>	</a:t>
            </a:r>
            <a:r>
              <a:rPr lang="en-US" sz="4000" dirty="0" smtClean="0"/>
              <a:t>Prepared And Presented </a:t>
            </a:r>
          </a:p>
          <a:p>
            <a:pPr marL="0" indent="0" algn="ctr" rtl="0">
              <a:buNone/>
            </a:pPr>
            <a:r>
              <a:rPr lang="en-US" sz="4000" dirty="0" smtClean="0"/>
              <a:t>By</a:t>
            </a:r>
          </a:p>
          <a:p>
            <a:pPr marL="0" indent="0" algn="ctr" rtl="0">
              <a:buNone/>
            </a:pPr>
            <a:r>
              <a:rPr lang="en-US" sz="4000" dirty="0" smtClean="0">
                <a:solidFill>
                  <a:srgbClr val="FF0000"/>
                </a:solidFill>
              </a:rPr>
              <a:t>	Alireza Shahpasand</a:t>
            </a:r>
            <a:endParaRPr lang="fa-IR" sz="4000" dirty="0">
              <a:solidFill>
                <a:srgbClr val="FF0000"/>
              </a:solidFill>
            </a:endParaRPr>
          </a:p>
        </p:txBody>
      </p:sp>
    </p:spTree>
    <p:extLst>
      <p:ext uri="{BB962C8B-B14F-4D97-AF65-F5344CB8AC3E}">
        <p14:creationId xmlns:p14="http://schemas.microsoft.com/office/powerpoint/2010/main" val="343121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4" name="Rectangle 3"/>
          <p:cNvSpPr/>
          <p:nvPr/>
        </p:nvSpPr>
        <p:spPr>
          <a:xfrm>
            <a:off x="1068142" y="351692"/>
            <a:ext cx="9292713" cy="5511226"/>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1103312" y="351692"/>
            <a:ext cx="9222374" cy="5896707"/>
          </a:xfrm>
        </p:spPr>
        <p:txBody>
          <a:bodyPr>
            <a:normAutofit fontScale="92500" lnSpcReduction="20000"/>
          </a:bodyPr>
          <a:lstStyle/>
          <a:p>
            <a:pPr marL="0" indent="0" algn="l" rtl="0">
              <a:buNone/>
            </a:pPr>
            <a:r>
              <a:rPr lang="en-US" dirty="0"/>
              <a:t>Juliet was smelling the grave, ceaselessly shedding tears. She couldn’t help it if she was </a:t>
            </a:r>
            <a:r>
              <a:rPr lang="en-US" dirty="0" smtClean="0"/>
              <a:t>being unreasonably </a:t>
            </a:r>
            <a:r>
              <a:rPr lang="en-US" dirty="0"/>
              <a:t>worried for her boy. He was, and has been a part of her. So she listened.</a:t>
            </a:r>
            <a:br>
              <a:rPr lang="en-US" dirty="0"/>
            </a:br>
            <a:r>
              <a:rPr lang="en-US" dirty="0"/>
              <a:t>“Hey where are you Mike? Don’t you like to see around here?” Grandma asks.</a:t>
            </a:r>
            <a:br>
              <a:rPr lang="en-US" dirty="0"/>
            </a:br>
            <a:r>
              <a:rPr lang="en-US" dirty="0"/>
              <a:t>“Of course. Here’s more beautiful than California.” He replies, running briskly after </a:t>
            </a:r>
            <a:r>
              <a:rPr lang="en-US" dirty="0" smtClean="0"/>
              <a:t>his grandmother </a:t>
            </a:r>
            <a:r>
              <a:rPr lang="en-US" dirty="0"/>
              <a:t>and shuffling off this mortal coil.</a:t>
            </a:r>
            <a:br>
              <a:rPr lang="en-US" dirty="0"/>
            </a:br>
            <a:endParaRPr lang="en-US" dirty="0" smtClean="0"/>
          </a:p>
          <a:p>
            <a:pPr marL="0" indent="0">
              <a:buNone/>
            </a:pPr>
            <a:r>
              <a:rPr lang="fa-IR" sz="3200" dirty="0">
                <a:cs typeface="B Koodak" panose="00000700000000000000" pitchFamily="2" charset="-78"/>
              </a:rPr>
              <a:t>جولیت بوی مرگ را می شنید و بدون توقف اشک می ریخت. او نمی توانست جلوی خود را بگیرد و نگران پسرش </a:t>
            </a:r>
            <a:r>
              <a:rPr lang="fa-IR" sz="3200" dirty="0" smtClean="0">
                <a:cs typeface="B Koodak" panose="00000700000000000000" pitchFamily="2" charset="-78"/>
              </a:rPr>
              <a:t>نباشد ؛ هرچند که </a:t>
            </a:r>
            <a:r>
              <a:rPr lang="fa-IR" sz="3200" dirty="0">
                <a:cs typeface="B Koodak" panose="00000700000000000000" pitchFamily="2" charset="-78"/>
              </a:rPr>
              <a:t>دلیلی برای نگرانی وجود نداشت. پسرش همیشه بخشی از دنیای او بوده و </a:t>
            </a:r>
            <a:r>
              <a:rPr lang="fa-IR" sz="3200" dirty="0" smtClean="0">
                <a:cs typeface="B Koodak" panose="00000700000000000000" pitchFamily="2" charset="-78"/>
              </a:rPr>
              <a:t>هست ؛ </a:t>
            </a:r>
            <a:r>
              <a:rPr lang="fa-IR" sz="3200" dirty="0">
                <a:cs typeface="B Koodak" panose="00000700000000000000" pitchFamily="2" charset="-78"/>
              </a:rPr>
              <a:t>بنابراین فقط گوش داد.</a:t>
            </a:r>
            <a:br>
              <a:rPr lang="fa-IR" sz="3200" dirty="0">
                <a:cs typeface="B Koodak" panose="00000700000000000000" pitchFamily="2" charset="-78"/>
              </a:rPr>
            </a:br>
            <a:r>
              <a:rPr lang="fa-IR" sz="3200" dirty="0">
                <a:cs typeface="B Koodak" panose="00000700000000000000" pitchFamily="2" charset="-78"/>
              </a:rPr>
              <a:t>مادربزرگ می پرسد: "آهای مایکل </a:t>
            </a:r>
            <a:r>
              <a:rPr lang="fa-IR" sz="3200" dirty="0" smtClean="0">
                <a:cs typeface="B Koodak" panose="00000700000000000000" pitchFamily="2" charset="-78"/>
              </a:rPr>
              <a:t>کجایی</a:t>
            </a:r>
            <a:r>
              <a:rPr lang="fa-IR" sz="3200" dirty="0">
                <a:cs typeface="B Koodak" panose="00000700000000000000" pitchFamily="2" charset="-78"/>
              </a:rPr>
              <a:t>؟ </a:t>
            </a:r>
            <a:r>
              <a:rPr lang="fa-IR" sz="3200" dirty="0" smtClean="0">
                <a:cs typeface="B Koodak" panose="00000700000000000000" pitchFamily="2" charset="-78"/>
              </a:rPr>
              <a:t>نمی خوای </a:t>
            </a:r>
            <a:r>
              <a:rPr lang="fa-IR" sz="3200" dirty="0">
                <a:cs typeface="B Koodak" panose="00000700000000000000" pitchFamily="2" charset="-78"/>
              </a:rPr>
              <a:t>یه نگاهی به این دور و اطراف بندازی؟"</a:t>
            </a:r>
            <a:br>
              <a:rPr lang="fa-IR" sz="3200" dirty="0">
                <a:cs typeface="B Koodak" panose="00000700000000000000" pitchFamily="2" charset="-78"/>
              </a:rPr>
            </a:br>
            <a:r>
              <a:rPr lang="fa-IR" sz="3200" dirty="0">
                <a:cs typeface="B Koodak" panose="00000700000000000000" pitchFamily="2" charset="-78"/>
              </a:rPr>
              <a:t>همانطور که مایکل با شور و انرژی به دنبال مادربزرگش می دود جواب </a:t>
            </a:r>
            <a:r>
              <a:rPr lang="fa-IR" sz="3200" dirty="0" smtClean="0">
                <a:cs typeface="B Koodak" panose="00000700000000000000" pitchFamily="2" charset="-78"/>
              </a:rPr>
              <a:t>می دهد</a:t>
            </a:r>
            <a:r>
              <a:rPr lang="fa-IR" sz="3200" dirty="0">
                <a:cs typeface="B Koodak" panose="00000700000000000000" pitchFamily="2" charset="-78"/>
              </a:rPr>
              <a:t>: "حتما. اینجا از کالیفرنیا قشگ تره". و جان </a:t>
            </a:r>
            <a:r>
              <a:rPr lang="fa-IR" sz="3200" dirty="0" smtClean="0">
                <a:cs typeface="B Koodak" panose="00000700000000000000" pitchFamily="2" charset="-78"/>
              </a:rPr>
              <a:t>به جان </a:t>
            </a:r>
            <a:r>
              <a:rPr lang="fa-IR" sz="3200" dirty="0">
                <a:cs typeface="B Koodak" panose="00000700000000000000" pitchFamily="2" charset="-78"/>
              </a:rPr>
              <a:t>آفرین تسلیم می کند.</a:t>
            </a:r>
          </a:p>
        </p:txBody>
      </p:sp>
    </p:spTree>
    <p:extLst>
      <p:ext uri="{BB962C8B-B14F-4D97-AF65-F5344CB8AC3E}">
        <p14:creationId xmlns:p14="http://schemas.microsoft.com/office/powerpoint/2010/main" val="3252362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24727" y="3148149"/>
            <a:ext cx="10426896" cy="3709851"/>
          </a:xfrm>
        </p:spPr>
        <p:txBody>
          <a:bodyPr/>
          <a:lstStyle/>
          <a:p>
            <a:pPr algn="r"/>
            <a:r>
              <a:rPr lang="fa-IR" sz="2000" dirty="0" smtClean="0"/>
              <a:t>                                                         </a:t>
            </a:r>
            <a:r>
              <a:rPr lang="fa-IR" sz="3600" b="1" dirty="0" smtClean="0">
                <a:cs typeface="B Koodak" panose="00000700000000000000" pitchFamily="2" charset="-78"/>
              </a:rPr>
              <a:t>درباره ی نویسنده</a:t>
            </a:r>
            <a:r>
              <a:rPr lang="fa-IR" sz="1400" dirty="0" smtClean="0"/>
              <a:t/>
            </a:r>
            <a:br>
              <a:rPr lang="fa-IR" sz="1400" dirty="0" smtClean="0"/>
            </a:br>
            <a:r>
              <a:rPr lang="fa-IR" sz="1400" dirty="0" smtClean="0"/>
              <a:t/>
            </a:r>
            <a:br>
              <a:rPr lang="fa-IR" sz="1400" dirty="0" smtClean="0"/>
            </a:br>
            <a:r>
              <a:rPr lang="fa-IR" sz="2100" dirty="0" smtClean="0">
                <a:cs typeface="B Koodak" panose="00000700000000000000" pitchFamily="2" charset="-78"/>
              </a:rPr>
              <a:t>محمد </a:t>
            </a:r>
            <a:r>
              <a:rPr lang="fa-IR" sz="2100" dirty="0">
                <a:cs typeface="B Koodak" panose="00000700000000000000" pitchFamily="2" charset="-78"/>
              </a:rPr>
              <a:t>گمار، نویسنده جوانی که اهل همدان است، در 13 تیر سال 1376 در تویسرکان به دنیا آمد. او که علاقه ی زیادی به نوشتن داشت در سال 1391 درحالی که تنها یک سال بود </a:t>
            </a:r>
            <a:r>
              <a:rPr lang="fa-IR" sz="2100" dirty="0" smtClean="0">
                <a:cs typeface="B Koodak" panose="00000700000000000000" pitchFamily="2" charset="-78"/>
              </a:rPr>
              <a:t>که شروع </a:t>
            </a:r>
            <a:r>
              <a:rPr lang="fa-IR" sz="2100" dirty="0">
                <a:cs typeface="B Koodak" panose="00000700000000000000" pitchFamily="2" charset="-78"/>
              </a:rPr>
              <a:t>به یادگیری زبان انگلیسی کرده بود اولین رمان بلند خود را به نام </a:t>
            </a:r>
            <a:r>
              <a:rPr lang="en-US" sz="2100" dirty="0" smtClean="0">
                <a:cs typeface="B Koodak" panose="00000700000000000000" pitchFamily="2" charset="-78"/>
              </a:rPr>
              <a:t> secret </a:t>
            </a:r>
            <a:r>
              <a:rPr lang="fa-IR" sz="2100" dirty="0">
                <a:cs typeface="B Koodak" panose="00000700000000000000" pitchFamily="2" charset="-78"/>
              </a:rPr>
              <a:t>به زبان انگلیسی </a:t>
            </a:r>
            <a:r>
              <a:rPr lang="fa-IR" sz="2100" dirty="0" smtClean="0">
                <a:cs typeface="B Koodak" panose="00000700000000000000" pitchFamily="2" charset="-78"/>
              </a:rPr>
              <a:t>نوشت</a:t>
            </a:r>
            <a:r>
              <a:rPr lang="fa-IR" sz="2100" dirty="0">
                <a:cs typeface="B Koodak" panose="00000700000000000000" pitchFamily="2" charset="-78"/>
              </a:rPr>
              <a:t>. در سال های بعد با آشنا شدن او با ادبیات انگلیسی به نوشتن داستان های مختلفی در ژانرهای </a:t>
            </a:r>
            <a:r>
              <a:rPr lang="en-US" sz="2100" dirty="0">
                <a:cs typeface="B Koodak" panose="00000700000000000000" pitchFamily="2" charset="-78"/>
              </a:rPr>
              <a:t>romance, thriller </a:t>
            </a:r>
            <a:r>
              <a:rPr lang="fa-IR" sz="2100" dirty="0" smtClean="0">
                <a:cs typeface="B Koodak" panose="00000700000000000000" pitchFamily="2" charset="-78"/>
              </a:rPr>
              <a:t> و </a:t>
            </a:r>
            <a:r>
              <a:rPr lang="en-US" sz="2100" dirty="0" smtClean="0">
                <a:cs typeface="B Koodak" panose="00000700000000000000" pitchFamily="2" charset="-78"/>
              </a:rPr>
              <a:t> fiction </a:t>
            </a:r>
            <a:r>
              <a:rPr lang="fa-IR" sz="2100" dirty="0" smtClean="0">
                <a:cs typeface="B Koodak" panose="00000700000000000000" pitchFamily="2" charset="-78"/>
              </a:rPr>
              <a:t> پرداخت </a:t>
            </a:r>
            <a:r>
              <a:rPr lang="fa-IR" sz="2100" dirty="0">
                <a:cs typeface="B Koodak" panose="00000700000000000000" pitchFamily="2" charset="-78"/>
              </a:rPr>
              <a:t>که بعدها با روش های نگارشی </a:t>
            </a:r>
            <a:r>
              <a:rPr lang="en-US" sz="2100" dirty="0" smtClean="0">
                <a:cs typeface="B Koodak" panose="00000700000000000000" pitchFamily="2" charset="-78"/>
              </a:rPr>
              <a:t> modernist</a:t>
            </a:r>
            <a:r>
              <a:rPr lang="en-US" sz="2100" dirty="0">
                <a:cs typeface="B Koodak" panose="00000700000000000000" pitchFamily="2" charset="-78"/>
              </a:rPr>
              <a:t>, symbolist </a:t>
            </a:r>
            <a:r>
              <a:rPr lang="fa-IR" sz="2100" dirty="0">
                <a:cs typeface="B Koodak" panose="00000700000000000000" pitchFamily="2" charset="-78"/>
              </a:rPr>
              <a:t>و </a:t>
            </a:r>
            <a:r>
              <a:rPr lang="en-US" sz="2100" dirty="0" smtClean="0">
                <a:cs typeface="B Koodak" panose="00000700000000000000" pitchFamily="2" charset="-78"/>
              </a:rPr>
              <a:t> post </a:t>
            </a:r>
            <a:r>
              <a:rPr lang="en-US" sz="2100" dirty="0">
                <a:cs typeface="B Koodak" panose="00000700000000000000" pitchFamily="2" charset="-78"/>
              </a:rPr>
              <a:t>modernist </a:t>
            </a:r>
            <a:r>
              <a:rPr lang="fa-IR" sz="2100" dirty="0">
                <a:cs typeface="B Koodak" panose="00000700000000000000" pitchFamily="2" charset="-78"/>
              </a:rPr>
              <a:t>در هم آمیخته شدند و رمان های پست مدرن ادبی </a:t>
            </a:r>
            <a:r>
              <a:rPr lang="fa-IR" sz="2100" dirty="0" smtClean="0">
                <a:cs typeface="B Koodak" panose="00000700000000000000" pitchFamily="2" charset="-78"/>
              </a:rPr>
              <a:t>چون </a:t>
            </a:r>
            <a:r>
              <a:rPr lang="en-US" sz="2100" dirty="0">
                <a:cs typeface="B Koodak" panose="00000700000000000000" pitchFamily="2" charset="-78"/>
              </a:rPr>
              <a:t>Eye </a:t>
            </a:r>
            <a:r>
              <a:rPr lang="en-US" sz="2100" dirty="0" err="1">
                <a:cs typeface="B Koodak" panose="00000700000000000000" pitchFamily="2" charset="-78"/>
              </a:rPr>
              <a:t>Eye</a:t>
            </a:r>
            <a:r>
              <a:rPr lang="en-US" sz="2100" dirty="0">
                <a:cs typeface="B Koodak" panose="00000700000000000000" pitchFamily="2" charset="-78"/>
              </a:rPr>
              <a:t> Sir, The Sullen </a:t>
            </a:r>
            <a:r>
              <a:rPr lang="en-US" sz="2100" dirty="0" smtClean="0">
                <a:cs typeface="B Koodak" panose="00000700000000000000" pitchFamily="2" charset="-78"/>
              </a:rPr>
              <a:t>Blue </a:t>
            </a:r>
            <a:r>
              <a:rPr lang="fa-IR" sz="2100" dirty="0" smtClean="0">
                <a:cs typeface="B Koodak" panose="00000700000000000000" pitchFamily="2" charset="-78"/>
              </a:rPr>
              <a:t>و </a:t>
            </a:r>
            <a:r>
              <a:rPr lang="fa-IR" sz="2100" dirty="0">
                <a:cs typeface="B Koodak" panose="00000700000000000000" pitchFamily="2" charset="-78"/>
              </a:rPr>
              <a:t>داستان های کوتاه ادبی </a:t>
            </a:r>
            <a:r>
              <a:rPr lang="fa-IR" sz="2100" dirty="0" smtClean="0">
                <a:cs typeface="B Koodak" panose="00000700000000000000" pitchFamily="2" charset="-78"/>
              </a:rPr>
              <a:t>مدرن</a:t>
            </a:r>
            <a:r>
              <a:rPr lang="en-US" sz="2100" dirty="0" smtClean="0">
                <a:cs typeface="B Koodak" panose="00000700000000000000" pitchFamily="2" charset="-78"/>
              </a:rPr>
              <a:t> </a:t>
            </a:r>
            <a:r>
              <a:rPr lang="fa-IR" sz="2100" dirty="0" smtClean="0">
                <a:cs typeface="B Koodak" panose="00000700000000000000" pitchFamily="2" charset="-78"/>
              </a:rPr>
              <a:t> چون </a:t>
            </a:r>
            <a:r>
              <a:rPr lang="en-US" sz="2100" dirty="0">
                <a:cs typeface="B Koodak" panose="00000700000000000000" pitchFamily="2" charset="-78"/>
              </a:rPr>
              <a:t>Twenty </a:t>
            </a:r>
            <a:r>
              <a:rPr lang="en-US" sz="2100" dirty="0" err="1" smtClean="0">
                <a:cs typeface="B Koodak" panose="00000700000000000000" pitchFamily="2" charset="-78"/>
              </a:rPr>
              <a:t>One,Teachair</a:t>
            </a:r>
            <a:r>
              <a:rPr lang="en-US" sz="2100" dirty="0">
                <a:cs typeface="B Koodak" panose="00000700000000000000" pitchFamily="2" charset="-78"/>
              </a:rPr>
              <a:t>, </a:t>
            </a:r>
            <a:r>
              <a:rPr lang="en-US" sz="2100" dirty="0" smtClean="0">
                <a:cs typeface="B Koodak" panose="00000700000000000000" pitchFamily="2" charset="-78"/>
              </a:rPr>
              <a:t>Strawberry</a:t>
            </a:r>
            <a:endParaRPr lang="fa-IR" sz="2100" dirty="0">
              <a:cs typeface="B Koodak" panose="00000700000000000000" pitchFamily="2" charset="-78"/>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688368" y="136"/>
            <a:ext cx="3141662" cy="3148013"/>
          </a:xfrm>
        </p:spPr>
      </p:pic>
    </p:spTree>
    <p:extLst>
      <p:ext uri="{BB962C8B-B14F-4D97-AF65-F5344CB8AC3E}">
        <p14:creationId xmlns:p14="http://schemas.microsoft.com/office/powerpoint/2010/main" val="1408987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25798" cy="5464756"/>
          </a:xfrm>
        </p:spPr>
        <p:txBody>
          <a:bodyPr/>
          <a:lstStyle/>
          <a:p>
            <a:pPr algn="r"/>
            <a:r>
              <a:rPr lang="en-US" sz="3200" dirty="0"/>
              <a:t/>
            </a:r>
            <a:br>
              <a:rPr lang="en-US" sz="3200" dirty="0"/>
            </a:br>
            <a:r>
              <a:rPr lang="fa-IR" sz="2800" dirty="0" smtClean="0">
                <a:cs typeface="B Koodak" panose="00000700000000000000" pitchFamily="2" charset="-78"/>
              </a:rPr>
              <a:t>همچنین </a:t>
            </a:r>
            <a:r>
              <a:rPr lang="fa-IR" sz="2800" dirty="0">
                <a:cs typeface="B Koodak" panose="00000700000000000000" pitchFamily="2" charset="-78"/>
              </a:rPr>
              <a:t>شاهکار اخیر او در زمینه داستان کوتاه ادبی </a:t>
            </a:r>
            <a:r>
              <a:rPr lang="en-US" sz="2800" dirty="0">
                <a:cs typeface="B Koodak" panose="00000700000000000000" pitchFamily="2" charset="-78"/>
              </a:rPr>
              <a:t> </a:t>
            </a:r>
            <a:r>
              <a:rPr lang="en-US" sz="2800" dirty="0" smtClean="0">
                <a:cs typeface="B Koodak" panose="00000700000000000000" pitchFamily="2" charset="-78"/>
              </a:rPr>
              <a:t>realistic symbolism </a:t>
            </a:r>
            <a:r>
              <a:rPr lang="fa-IR" sz="2800" dirty="0">
                <a:cs typeface="B Koodak" panose="00000700000000000000" pitchFamily="2" charset="-78"/>
              </a:rPr>
              <a:t>به نام </a:t>
            </a:r>
            <a:r>
              <a:rPr lang="en-US" sz="2800" dirty="0">
                <a:cs typeface="B Koodak" panose="00000700000000000000" pitchFamily="2" charset="-78"/>
              </a:rPr>
              <a:t>Ere  Eve </a:t>
            </a:r>
            <a:r>
              <a:rPr lang="fa-IR" sz="2800" dirty="0">
                <a:cs typeface="B Koodak" panose="00000700000000000000" pitchFamily="2" charset="-78"/>
              </a:rPr>
              <a:t> و داستان کوتاه    ادبی- مفهومی پست مدرن او به نام </a:t>
            </a:r>
            <a:r>
              <a:rPr lang="en-US" sz="2800" dirty="0">
                <a:cs typeface="B Koodak" panose="00000700000000000000" pitchFamily="2" charset="-78"/>
              </a:rPr>
              <a:t>Dark Light</a:t>
            </a:r>
            <a:r>
              <a:rPr lang="fa-IR" sz="2800" dirty="0">
                <a:cs typeface="B Koodak" panose="00000700000000000000" pitchFamily="2" charset="-78"/>
              </a:rPr>
              <a:t> </a:t>
            </a:r>
            <a:r>
              <a:rPr lang="fa-IR" sz="2800" dirty="0" smtClean="0">
                <a:cs typeface="B Koodak" panose="00000700000000000000" pitchFamily="2" charset="-78"/>
              </a:rPr>
              <a:t>از </a:t>
            </a:r>
            <a:r>
              <a:rPr lang="fa-IR" sz="2800" dirty="0">
                <a:cs typeface="B Koodak" panose="00000700000000000000" pitchFamily="2" charset="-78"/>
              </a:rPr>
              <a:t>جمله بهترین آثار او می باشند که توسط دکتر بیاد، </a:t>
            </a:r>
            <a:r>
              <a:rPr lang="fa-IR" sz="2800" dirty="0" smtClean="0">
                <a:cs typeface="B Koodak" panose="00000700000000000000" pitchFamily="2" charset="-78"/>
              </a:rPr>
              <a:t>مدیر گروه زبان انگلیسی دانشگاه </a:t>
            </a:r>
            <a:r>
              <a:rPr lang="fa-IR" sz="2800" dirty="0">
                <a:cs typeface="B Koodak" panose="00000700000000000000" pitchFamily="2" charset="-78"/>
              </a:rPr>
              <a:t>تهران، به عنوان اثر ادبی ماندگار و زیبا تلقی شده اند. گفتنی </a:t>
            </a:r>
            <a:r>
              <a:rPr lang="fa-IR" sz="2800" dirty="0" smtClean="0">
                <a:cs typeface="B Koodak" panose="00000700000000000000" pitchFamily="2" charset="-78"/>
              </a:rPr>
              <a:t>است </a:t>
            </a:r>
            <a:r>
              <a:rPr lang="fa-IR" sz="2800" dirty="0">
                <a:cs typeface="B Koodak" panose="00000700000000000000" pitchFamily="2" charset="-78"/>
              </a:rPr>
              <a:t>داستان کوتاه </a:t>
            </a:r>
            <a:r>
              <a:rPr lang="en-US" sz="2800" dirty="0" smtClean="0">
                <a:cs typeface="B Koodak" panose="00000700000000000000" pitchFamily="2" charset="-78"/>
              </a:rPr>
              <a:t> Ere </a:t>
            </a:r>
            <a:r>
              <a:rPr lang="en-US" sz="2800" dirty="0">
                <a:cs typeface="B Koodak" panose="00000700000000000000" pitchFamily="2" charset="-78"/>
              </a:rPr>
              <a:t>Eve </a:t>
            </a:r>
            <a:r>
              <a:rPr lang="fa-IR" sz="2800" dirty="0">
                <a:cs typeface="B Koodak" panose="00000700000000000000" pitchFamily="2" charset="-78"/>
              </a:rPr>
              <a:t>ایشان در سایت </a:t>
            </a:r>
            <a:r>
              <a:rPr lang="en-US" sz="2800" dirty="0" smtClean="0">
                <a:cs typeface="B Koodak" panose="00000700000000000000" pitchFamily="2" charset="-78"/>
              </a:rPr>
              <a:t> Mancunion </a:t>
            </a:r>
            <a:r>
              <a:rPr lang="fa-IR" sz="2800" dirty="0">
                <a:cs typeface="B Koodak" panose="00000700000000000000" pitchFamily="2" charset="-78"/>
              </a:rPr>
              <a:t>دانشگاه منچستر </a:t>
            </a:r>
            <a:r>
              <a:rPr lang="fa-IR" sz="2800" dirty="0" smtClean="0">
                <a:cs typeface="B Koodak" panose="00000700000000000000" pitchFamily="2" charset="-78"/>
              </a:rPr>
              <a:t>به زودی </a:t>
            </a:r>
            <a:r>
              <a:rPr lang="fa-IR" sz="2800" dirty="0">
                <a:cs typeface="B Koodak" panose="00000700000000000000" pitchFamily="2" charset="-78"/>
              </a:rPr>
              <a:t>معرفی خواهد شد. محمد گمار هم اکنون دانشجوی آموزش زبان دانشگاه بین المللی امام خمینی بوده که به خاطر فن نویسندگی اش، عضو رسمی جامعه ی "نویسندگان خلاق" انجمن دانشجویان دانشگاه منچستر انگلیس نیز هست</a:t>
            </a:r>
            <a:r>
              <a:rPr lang="fa-IR" sz="2800" dirty="0" smtClean="0">
                <a:cs typeface="B Koodak" panose="00000700000000000000" pitchFamily="2" charset="-78"/>
              </a:rPr>
              <a:t>.</a:t>
            </a:r>
            <a:br>
              <a:rPr lang="fa-IR" sz="2800" dirty="0" smtClean="0">
                <a:cs typeface="B Koodak" panose="00000700000000000000" pitchFamily="2" charset="-78"/>
              </a:rPr>
            </a:br>
            <a:r>
              <a:rPr lang="fa-IR" sz="2800" dirty="0" smtClean="0">
                <a:cs typeface="B Koodak" panose="00000700000000000000" pitchFamily="2" charset="-78"/>
              </a:rPr>
              <a:t>مترجم داستان: علیرضا شاه پسند</a:t>
            </a:r>
            <a:endParaRPr lang="fa-IR" sz="2800" dirty="0">
              <a:cs typeface="B Koodak" panose="00000700000000000000" pitchFamily="2" charset="-78"/>
            </a:endParaRPr>
          </a:p>
        </p:txBody>
      </p:sp>
    </p:spTree>
    <p:extLst>
      <p:ext uri="{BB962C8B-B14F-4D97-AF65-F5344CB8AC3E}">
        <p14:creationId xmlns:p14="http://schemas.microsoft.com/office/powerpoint/2010/main" val="1096371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5" name="Rectangle 4"/>
          <p:cNvSpPr/>
          <p:nvPr/>
        </p:nvSpPr>
        <p:spPr>
          <a:xfrm>
            <a:off x="1154952" y="4032965"/>
            <a:ext cx="10000727" cy="2635121"/>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Rectangle 2"/>
          <p:cNvSpPr/>
          <p:nvPr/>
        </p:nvSpPr>
        <p:spPr>
          <a:xfrm>
            <a:off x="1154953" y="1541417"/>
            <a:ext cx="10000727" cy="1623813"/>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itle 1"/>
          <p:cNvSpPr>
            <a:spLocks noGrp="1"/>
          </p:cNvSpPr>
          <p:nvPr>
            <p:ph type="ctrTitle"/>
          </p:nvPr>
        </p:nvSpPr>
        <p:spPr>
          <a:xfrm>
            <a:off x="1154953" y="1427017"/>
            <a:ext cx="10000727" cy="1738213"/>
          </a:xfrm>
        </p:spPr>
        <p:txBody>
          <a:bodyPr/>
          <a:lstStyle/>
          <a:p>
            <a:pPr rtl="0"/>
            <a:r>
              <a:rPr lang="en-US" sz="2800" b="1" dirty="0" smtClean="0"/>
              <a:t/>
            </a:r>
            <a:br>
              <a:rPr lang="en-US" sz="2800" b="1" dirty="0" smtClean="0"/>
            </a:br>
            <a:r>
              <a:rPr lang="en-US" sz="2800" dirty="0"/>
              <a:t/>
            </a:r>
            <a:br>
              <a:rPr lang="en-US" sz="2800" dirty="0"/>
            </a:br>
            <a:r>
              <a:rPr lang="en-US" sz="2000" dirty="0" smtClean="0">
                <a:solidFill>
                  <a:schemeClr val="tx1"/>
                </a:solidFill>
              </a:rPr>
              <a:t>In </a:t>
            </a:r>
            <a:r>
              <a:rPr lang="en-US" sz="2000" dirty="0">
                <a:solidFill>
                  <a:schemeClr val="tx1"/>
                </a:solidFill>
              </a:rPr>
              <a:t>1990, when Mikel’s father was a sailor, he wished he could travel to California so as </a:t>
            </a:r>
            <a:r>
              <a:rPr lang="en-US" sz="2000" dirty="0" smtClean="0">
                <a:solidFill>
                  <a:schemeClr val="tx1"/>
                </a:solidFill>
              </a:rPr>
              <a:t>to</a:t>
            </a:r>
            <a:r>
              <a:rPr lang="en-US" sz="2000" dirty="0">
                <a:solidFill>
                  <a:schemeClr val="tx1"/>
                </a:solidFill>
              </a:rPr>
              <a:t> </a:t>
            </a:r>
            <a:r>
              <a:rPr lang="en-US" sz="2000" dirty="0" smtClean="0">
                <a:solidFill>
                  <a:schemeClr val="tx1"/>
                </a:solidFill>
              </a:rPr>
              <a:t>walk </a:t>
            </a:r>
            <a:r>
              <a:rPr lang="en-US" sz="2000" dirty="0">
                <a:solidFill>
                  <a:schemeClr val="tx1"/>
                </a:solidFill>
              </a:rPr>
              <a:t>in Disneyland and visit Hollywood. An impossible yet destined voyage. He was </a:t>
            </a:r>
            <a:r>
              <a:rPr lang="en-US" sz="2000" dirty="0" smtClean="0">
                <a:solidFill>
                  <a:schemeClr val="tx1"/>
                </a:solidFill>
              </a:rPr>
              <a:t>an</a:t>
            </a:r>
            <a:r>
              <a:rPr lang="en-US" sz="2000" dirty="0">
                <a:solidFill>
                  <a:schemeClr val="tx1"/>
                </a:solidFill>
              </a:rPr>
              <a:t> </a:t>
            </a:r>
            <a:r>
              <a:rPr lang="en-US" sz="2000" dirty="0" smtClean="0">
                <a:solidFill>
                  <a:schemeClr val="tx1"/>
                </a:solidFill>
              </a:rPr>
              <a:t>embryonic </a:t>
            </a:r>
            <a:r>
              <a:rPr lang="en-US" sz="2000" dirty="0" err="1">
                <a:solidFill>
                  <a:schemeClr val="tx1"/>
                </a:solidFill>
              </a:rPr>
              <a:t>foetus</a:t>
            </a:r>
            <a:r>
              <a:rPr lang="en-US" sz="2000" dirty="0">
                <a:solidFill>
                  <a:schemeClr val="tx1"/>
                </a:solidFill>
              </a:rPr>
              <a:t>, a fresh baby, an inquisitive toddler, a nervous adolescent, and a </a:t>
            </a:r>
            <a:r>
              <a:rPr lang="en-US" sz="2000" dirty="0" smtClean="0">
                <a:solidFill>
                  <a:schemeClr val="tx1"/>
                </a:solidFill>
              </a:rPr>
              <a:t>gentlemanly person </a:t>
            </a:r>
            <a:r>
              <a:rPr lang="en-US" sz="2000" dirty="0">
                <a:solidFill>
                  <a:schemeClr val="tx1"/>
                </a:solidFill>
              </a:rPr>
              <a:t>from a mean-looking family.</a:t>
            </a:r>
            <a:r>
              <a:rPr lang="en-US" sz="2800" dirty="0"/>
              <a:t/>
            </a:r>
            <a:br>
              <a:rPr lang="en-US" sz="2800" dirty="0"/>
            </a:br>
            <a:endParaRPr lang="fa-IR" sz="1000" dirty="0"/>
          </a:p>
        </p:txBody>
      </p:sp>
      <p:sp>
        <p:nvSpPr>
          <p:cNvPr id="4" name="Title 1"/>
          <p:cNvSpPr txBox="1">
            <a:spLocks/>
          </p:cNvSpPr>
          <p:nvPr/>
        </p:nvSpPr>
        <p:spPr>
          <a:xfrm>
            <a:off x="1154954" y="3263705"/>
            <a:ext cx="10000726" cy="3404381"/>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sz="3200" dirty="0">
                <a:cs typeface="B Koodak" panose="00000700000000000000" pitchFamily="2" charset="-78"/>
              </a:rPr>
              <a:t>در سال </a:t>
            </a:r>
            <a:r>
              <a:rPr lang="fa-IR" sz="3200" dirty="0" smtClean="0">
                <a:cs typeface="B Koodak" panose="00000700000000000000" pitchFamily="2" charset="-78"/>
              </a:rPr>
              <a:t>  1990 </a:t>
            </a:r>
            <a:r>
              <a:rPr lang="fa-IR" sz="3200" dirty="0">
                <a:cs typeface="B Koodak" panose="00000700000000000000" pitchFamily="2" charset="-78"/>
              </a:rPr>
              <a:t>، </a:t>
            </a:r>
            <a:r>
              <a:rPr lang="fa-IR" sz="3200" dirty="0" smtClean="0">
                <a:cs typeface="B Koodak" panose="00000700000000000000" pitchFamily="2" charset="-78"/>
              </a:rPr>
              <a:t>وقتی </a:t>
            </a:r>
            <a:r>
              <a:rPr lang="fa-IR" sz="3200" dirty="0">
                <a:cs typeface="B Koodak" panose="00000700000000000000" pitchFamily="2" charset="-78"/>
              </a:rPr>
              <a:t>پدر مایکل ملوان بود، او آرزو </a:t>
            </a:r>
            <a:r>
              <a:rPr lang="fa-IR" sz="3200" dirty="0" smtClean="0">
                <a:cs typeface="B Koodak" panose="00000700000000000000" pitchFamily="2" charset="-78"/>
              </a:rPr>
              <a:t>می کرد که می توانست </a:t>
            </a:r>
            <a:r>
              <a:rPr lang="fa-IR" sz="3200" dirty="0">
                <a:cs typeface="B Koodak" panose="00000700000000000000" pitchFamily="2" charset="-78"/>
              </a:rPr>
              <a:t>به کالیفرنیا سفر کند تا بتواند در دیزنیلند قدم بزند و هالیوود را از نزدیک ببیند. سفری حک شده در سرنوشت آنها، هرچند غیرممکن. او نوزادی تازه متولد شده، کودکی باطراوت، بچه ای کنجکاو، نوجوانی مضطرب و فردی با شخصیت از خانواده ای به ظاهر تنگ دست بود.</a:t>
            </a:r>
            <a:endParaRPr lang="en-US" sz="3200" dirty="0">
              <a:cs typeface="B Koodak" panose="00000700000000000000" pitchFamily="2" charset="-78"/>
            </a:endParaRPr>
          </a:p>
        </p:txBody>
      </p:sp>
    </p:spTree>
    <p:extLst>
      <p:ext uri="{BB962C8B-B14F-4D97-AF65-F5344CB8AC3E}">
        <p14:creationId xmlns:p14="http://schemas.microsoft.com/office/powerpoint/2010/main" val="323841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4" name="Rectangle 3"/>
          <p:cNvSpPr/>
          <p:nvPr/>
        </p:nvSpPr>
        <p:spPr>
          <a:xfrm>
            <a:off x="980140" y="295421"/>
            <a:ext cx="9401817" cy="2017473"/>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1103312" y="2626245"/>
            <a:ext cx="9278644" cy="3209779"/>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1103312" y="295422"/>
            <a:ext cx="9278645" cy="5950633"/>
          </a:xfrm>
        </p:spPr>
        <p:txBody>
          <a:bodyPr>
            <a:normAutofit/>
          </a:bodyPr>
          <a:lstStyle/>
          <a:p>
            <a:pPr marL="0" indent="0" algn="l" rtl="0">
              <a:buNone/>
            </a:pPr>
            <a:r>
              <a:rPr lang="en-US" dirty="0"/>
              <a:t>In so frosty a morn, </a:t>
            </a:r>
            <a:r>
              <a:rPr lang="en-US" dirty="0" err="1"/>
              <a:t>e’er</a:t>
            </a:r>
            <a:r>
              <a:rPr lang="en-US" dirty="0"/>
              <a:t> beauteous, </a:t>
            </a:r>
            <a:r>
              <a:rPr lang="en-US" dirty="0" err="1"/>
              <a:t>e’en</a:t>
            </a:r>
            <a:r>
              <a:rPr lang="en-US" dirty="0"/>
              <a:t> as topping the proud, snow-clad mounts, the sun </a:t>
            </a:r>
            <a:r>
              <a:rPr lang="en-US" dirty="0" smtClean="0"/>
              <a:t>is spreading </a:t>
            </a:r>
            <a:r>
              <a:rPr lang="en-US" dirty="0"/>
              <a:t>its light over the deep, spilling into Mikel’s room in hospital like a shaft. Albeit </a:t>
            </a:r>
            <a:r>
              <a:rPr lang="en-US" dirty="0" smtClean="0"/>
              <a:t>his slumber </a:t>
            </a:r>
            <a:r>
              <a:rPr lang="en-US" dirty="0"/>
              <a:t>is a sound, still does he can hear the doctors talking about him every now and then. But</a:t>
            </a:r>
            <a:br>
              <a:rPr lang="en-US" dirty="0"/>
            </a:br>
            <a:r>
              <a:rPr lang="en-US" dirty="0"/>
              <a:t>he is happily sitting under a tree with his grandma. She picks a strawberry and puts it in </a:t>
            </a:r>
            <a:r>
              <a:rPr lang="en-US" dirty="0" smtClean="0"/>
              <a:t>his</a:t>
            </a:r>
            <a:r>
              <a:rPr lang="fa-IR" dirty="0" smtClean="0"/>
              <a:t> </a:t>
            </a:r>
            <a:r>
              <a:rPr lang="en-US" dirty="0" smtClean="0"/>
              <a:t>mouth</a:t>
            </a:r>
            <a:r>
              <a:rPr lang="en-US" dirty="0"/>
              <a:t>, merrily bursting out laughing</a:t>
            </a:r>
            <a:r>
              <a:rPr lang="en-US" dirty="0" smtClean="0"/>
              <a:t>.</a:t>
            </a:r>
          </a:p>
          <a:p>
            <a:pPr algn="l" rtl="0"/>
            <a:endParaRPr lang="en-US" dirty="0"/>
          </a:p>
          <a:p>
            <a:pPr marL="0" indent="0">
              <a:buNone/>
            </a:pPr>
            <a:r>
              <a:rPr lang="fa-IR" sz="2800" dirty="0">
                <a:cs typeface="B Koodak" panose="00000700000000000000" pitchFamily="2" charset="-78"/>
              </a:rPr>
              <a:t>در صبحی بسیار سرد، همانطور که خورشید همیشه زیبا از کوه های باشکوه پوشیده شده از برف بالا </a:t>
            </a:r>
            <a:r>
              <a:rPr lang="fa-IR" sz="2800" dirty="0" smtClean="0">
                <a:cs typeface="B Koodak" panose="00000700000000000000" pitchFamily="2" charset="-78"/>
              </a:rPr>
              <a:t>می رود</a:t>
            </a:r>
            <a:r>
              <a:rPr lang="fa-IR" sz="2800" dirty="0">
                <a:cs typeface="B Koodak" panose="00000700000000000000" pitchFamily="2" charset="-78"/>
              </a:rPr>
              <a:t>، نور خود را بر روی دریا پخش کرده و مانند تیری به اتاق مایکل نفوذ می کند. با اینکه او در خواب سنگینی فرو رفته است، هنوز میتواند صدای دکترها را که بعضی وقت ها در مورد او صحبت می </a:t>
            </a:r>
            <a:r>
              <a:rPr lang="fa-IR" sz="2800" dirty="0" smtClean="0">
                <a:cs typeface="B Koodak" panose="00000700000000000000" pitchFamily="2" charset="-78"/>
              </a:rPr>
              <a:t>کنند ، بشنود ؛ </a:t>
            </a:r>
            <a:r>
              <a:rPr lang="fa-IR" sz="2800" dirty="0">
                <a:cs typeface="B Koodak" panose="00000700000000000000" pitchFamily="2" charset="-78"/>
              </a:rPr>
              <a:t>اما او با خوشحالی با مادربزرگش زیر درخت توت فرنگی نشسته است. مادربزرگش یک توت فرنگی چیده و در دهان او می </a:t>
            </a:r>
            <a:r>
              <a:rPr lang="fa-IR" sz="2800" dirty="0" smtClean="0">
                <a:cs typeface="B Koodak" panose="00000700000000000000" pitchFamily="2" charset="-78"/>
              </a:rPr>
              <a:t>گذارد </a:t>
            </a:r>
            <a:r>
              <a:rPr lang="fa-IR" sz="2800" dirty="0">
                <a:cs typeface="B Koodak" panose="00000700000000000000" pitchFamily="2" charset="-78"/>
              </a:rPr>
              <a:t>و آنها با شادی </a:t>
            </a:r>
            <a:r>
              <a:rPr lang="fa-IR" sz="2800" dirty="0" smtClean="0">
                <a:cs typeface="B Koodak" panose="00000700000000000000" pitchFamily="2" charset="-78"/>
              </a:rPr>
              <a:t> می </a:t>
            </a:r>
            <a:r>
              <a:rPr lang="fa-IR" sz="2800" dirty="0">
                <a:cs typeface="B Koodak" panose="00000700000000000000" pitchFamily="2" charset="-78"/>
              </a:rPr>
              <a:t>خندند.</a:t>
            </a:r>
            <a:endParaRPr lang="en-US" sz="2800" dirty="0">
              <a:cs typeface="B Koodak" panose="00000700000000000000" pitchFamily="2" charset="-78"/>
            </a:endParaRPr>
          </a:p>
          <a:p>
            <a:endParaRPr lang="fa-IR" dirty="0"/>
          </a:p>
        </p:txBody>
      </p:sp>
    </p:spTree>
    <p:extLst>
      <p:ext uri="{BB962C8B-B14F-4D97-AF65-F5344CB8AC3E}">
        <p14:creationId xmlns:p14="http://schemas.microsoft.com/office/powerpoint/2010/main" val="1480536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4" name="Rectangle 3"/>
          <p:cNvSpPr/>
          <p:nvPr/>
        </p:nvSpPr>
        <p:spPr>
          <a:xfrm>
            <a:off x="980140" y="605118"/>
            <a:ext cx="9401817" cy="1559858"/>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1277471" y="2465295"/>
            <a:ext cx="9132621" cy="2604246"/>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1103312" y="717452"/>
            <a:ext cx="9306780" cy="5725551"/>
          </a:xfrm>
        </p:spPr>
        <p:txBody>
          <a:bodyPr/>
          <a:lstStyle/>
          <a:p>
            <a:pPr marL="0" indent="0" algn="l" rtl="0">
              <a:buNone/>
            </a:pPr>
            <a:r>
              <a:rPr lang="en-US" dirty="0"/>
              <a:t>Tonight Peter was coming home after a year, holding a basket full of sea fishes. Mikel, </a:t>
            </a:r>
            <a:r>
              <a:rPr lang="en-US" dirty="0" smtClean="0"/>
              <a:t>who was </a:t>
            </a:r>
            <a:r>
              <a:rPr lang="en-US" dirty="0"/>
              <a:t>awaiting him from the window, ran towards his father and began crying hysterically. All </a:t>
            </a:r>
            <a:r>
              <a:rPr lang="en-US" dirty="0" smtClean="0"/>
              <a:t>of a </a:t>
            </a:r>
            <a:r>
              <a:rPr lang="en-US" dirty="0"/>
              <a:t>sudden he heard the hooves of asthma thundering and fell on the ground, insensible.</a:t>
            </a:r>
          </a:p>
          <a:p>
            <a:endParaRPr lang="fa-IR" dirty="0" smtClean="0"/>
          </a:p>
          <a:p>
            <a:pPr marL="0" indent="0">
              <a:buNone/>
            </a:pPr>
            <a:r>
              <a:rPr lang="fa-IR" sz="3200" dirty="0" smtClean="0">
                <a:cs typeface="B Koodak" panose="00000700000000000000" pitchFamily="2" charset="-78"/>
              </a:rPr>
              <a:t>امشب </a:t>
            </a:r>
            <a:r>
              <a:rPr lang="fa-IR" sz="3200" dirty="0">
                <a:cs typeface="B Koodak" panose="00000700000000000000" pitchFamily="2" charset="-78"/>
              </a:rPr>
              <a:t>پیتر بعد از یک سال به خانه </a:t>
            </a:r>
            <a:r>
              <a:rPr lang="fa-IR" sz="3200" dirty="0" smtClean="0">
                <a:cs typeface="B Koodak" panose="00000700000000000000" pitchFamily="2" charset="-78"/>
              </a:rPr>
              <a:t>برمی گشت </a:t>
            </a:r>
            <a:r>
              <a:rPr lang="fa-IR" sz="3200" dirty="0">
                <a:cs typeface="B Koodak" panose="00000700000000000000" pitchFamily="2" charset="-78"/>
              </a:rPr>
              <a:t>و سبدی پر از ماهی در دست داشت. مایکل که از پشت پنجره منتظر او </a:t>
            </a:r>
            <a:r>
              <a:rPr lang="fa-IR" sz="3200" dirty="0" smtClean="0">
                <a:cs typeface="B Koodak" panose="00000700000000000000" pitchFamily="2" charset="-78"/>
              </a:rPr>
              <a:t>بود ، </a:t>
            </a:r>
            <a:r>
              <a:rPr lang="fa-IR" sz="3200" dirty="0">
                <a:cs typeface="B Koodak" panose="00000700000000000000" pitchFamily="2" charset="-78"/>
              </a:rPr>
              <a:t>با دیدنش کنترل خود را از دست داد و گریه کنان به سرعت به سمت او دوید. ناگهان صدای وحشتناک قدم های آسم را شنید و بی هوش روی زمین افتاد.</a:t>
            </a:r>
            <a:endParaRPr lang="en-US" sz="3200" dirty="0">
              <a:cs typeface="B Koodak" panose="00000700000000000000" pitchFamily="2" charset="-78"/>
            </a:endParaRPr>
          </a:p>
          <a:p>
            <a:endParaRPr lang="fa-IR" dirty="0"/>
          </a:p>
        </p:txBody>
      </p:sp>
    </p:spTree>
    <p:extLst>
      <p:ext uri="{BB962C8B-B14F-4D97-AF65-F5344CB8AC3E}">
        <p14:creationId xmlns:p14="http://schemas.microsoft.com/office/powerpoint/2010/main" val="2365320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5" name="Rectangle 4"/>
          <p:cNvSpPr/>
          <p:nvPr/>
        </p:nvSpPr>
        <p:spPr>
          <a:xfrm>
            <a:off x="1694329" y="1515037"/>
            <a:ext cx="8673561" cy="1093692"/>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p:cNvSpPr/>
          <p:nvPr/>
        </p:nvSpPr>
        <p:spPr>
          <a:xfrm>
            <a:off x="1103313" y="313766"/>
            <a:ext cx="8242394" cy="869575"/>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1103312" y="436098"/>
            <a:ext cx="9264577" cy="5812301"/>
          </a:xfrm>
        </p:spPr>
        <p:txBody>
          <a:bodyPr/>
          <a:lstStyle/>
          <a:p>
            <a:pPr marL="0" indent="0" algn="l" rtl="0">
              <a:buNone/>
            </a:pPr>
            <a:r>
              <a:rPr lang="en-US" dirty="0"/>
              <a:t>“I couldn’t make good my escape.” Says Mikel to his grandma.</a:t>
            </a:r>
            <a:br>
              <a:rPr lang="en-US" dirty="0"/>
            </a:br>
            <a:r>
              <a:rPr lang="en-US" dirty="0"/>
              <a:t>“You cannot but dispose of this world’s irons first.”</a:t>
            </a:r>
          </a:p>
          <a:p>
            <a:endParaRPr lang="fa-IR" dirty="0" smtClean="0"/>
          </a:p>
          <a:p>
            <a:pPr marL="0" indent="0">
              <a:buNone/>
            </a:pPr>
            <a:r>
              <a:rPr lang="fa-IR" sz="2800" dirty="0" smtClean="0">
                <a:cs typeface="B Koodak" panose="00000700000000000000" pitchFamily="2" charset="-78"/>
              </a:rPr>
              <a:t>مایکل </a:t>
            </a:r>
            <a:r>
              <a:rPr lang="fa-IR" sz="2800" dirty="0">
                <a:cs typeface="B Koodak" panose="00000700000000000000" pitchFamily="2" charset="-78"/>
              </a:rPr>
              <a:t>گفت: "من </a:t>
            </a:r>
            <a:r>
              <a:rPr lang="fa-IR" sz="2800" dirty="0" smtClean="0">
                <a:cs typeface="B Koodak" panose="00000700000000000000" pitchFamily="2" charset="-78"/>
              </a:rPr>
              <a:t>نتوانستم در فرار کردن موفق باشم</a:t>
            </a:r>
            <a:r>
              <a:rPr lang="en-US" sz="2800" dirty="0" smtClean="0">
                <a:cs typeface="B Koodak" panose="00000700000000000000" pitchFamily="2" charset="-78"/>
              </a:rPr>
              <a:t>."</a:t>
            </a:r>
            <a:r>
              <a:rPr lang="en-US" sz="2800" dirty="0">
                <a:cs typeface="B Koodak" panose="00000700000000000000" pitchFamily="2" charset="-78"/>
              </a:rPr>
              <a:t/>
            </a:r>
            <a:br>
              <a:rPr lang="en-US" sz="2800" dirty="0">
                <a:cs typeface="B Koodak" panose="00000700000000000000" pitchFamily="2" charset="-78"/>
              </a:rPr>
            </a:br>
            <a:r>
              <a:rPr lang="fa-IR" sz="2800" dirty="0" smtClean="0">
                <a:cs typeface="B Koodak" panose="00000700000000000000" pitchFamily="2" charset="-78"/>
              </a:rPr>
              <a:t>مادربزرگ جواب می دهد</a:t>
            </a:r>
            <a:r>
              <a:rPr lang="fa-IR" sz="2800" dirty="0">
                <a:cs typeface="B Koodak" panose="00000700000000000000" pitchFamily="2" charset="-78"/>
              </a:rPr>
              <a:t>: "باید اول از </a:t>
            </a:r>
            <a:r>
              <a:rPr lang="fa-IR" sz="2800" dirty="0" smtClean="0">
                <a:cs typeface="B Koodak" panose="00000700000000000000" pitchFamily="2" charset="-78"/>
              </a:rPr>
              <a:t>شرّ </a:t>
            </a:r>
            <a:r>
              <a:rPr lang="fa-IR" sz="2800" dirty="0">
                <a:cs typeface="B Koodak" panose="00000700000000000000" pitchFamily="2" charset="-78"/>
              </a:rPr>
              <a:t>زنجیرهای دنیا خلاص شوی</a:t>
            </a:r>
            <a:r>
              <a:rPr lang="en-US" sz="2800" dirty="0">
                <a:cs typeface="B Koodak" panose="00000700000000000000" pitchFamily="2" charset="-78"/>
              </a:rPr>
              <a:t>."</a:t>
            </a:r>
            <a:endParaRPr lang="fa-IR" sz="2800" dirty="0">
              <a:cs typeface="B Koodak" panose="00000700000000000000" pitchFamily="2" charset="-78"/>
            </a:endParaRPr>
          </a:p>
        </p:txBody>
      </p:sp>
    </p:spTree>
    <p:extLst>
      <p:ext uri="{BB962C8B-B14F-4D97-AF65-F5344CB8AC3E}">
        <p14:creationId xmlns:p14="http://schemas.microsoft.com/office/powerpoint/2010/main" val="140658276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4" name="Rectangle 3"/>
          <p:cNvSpPr/>
          <p:nvPr/>
        </p:nvSpPr>
        <p:spPr>
          <a:xfrm>
            <a:off x="699246" y="318247"/>
            <a:ext cx="9626440" cy="1779493"/>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699246" y="2622177"/>
            <a:ext cx="9816354" cy="1779493"/>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793823" y="422031"/>
            <a:ext cx="9531863" cy="5882639"/>
          </a:xfrm>
        </p:spPr>
        <p:txBody>
          <a:bodyPr/>
          <a:lstStyle/>
          <a:p>
            <a:pPr marL="0" indent="0" algn="l" rtl="0">
              <a:buNone/>
            </a:pPr>
            <a:r>
              <a:rPr lang="en-US" dirty="0"/>
              <a:t>The crescent moon was hanging over the sullen blue, Juliet caressing her son, her eyes misty.</a:t>
            </a:r>
            <a:br>
              <a:rPr lang="en-US" dirty="0"/>
            </a:br>
            <a:r>
              <a:rPr lang="en-US" dirty="0"/>
              <a:t>A noise pierced the silence. A hacking cough and the offensive smell of fish that heralded </a:t>
            </a:r>
            <a:r>
              <a:rPr lang="en-US" dirty="0" smtClean="0"/>
              <a:t>spent Peter’s </a:t>
            </a:r>
            <a:r>
              <a:rPr lang="en-US" dirty="0"/>
              <a:t>arrival. He opened the door holding a saucer of strawberries.</a:t>
            </a:r>
          </a:p>
          <a:p>
            <a:endParaRPr lang="fa-IR" sz="2800" dirty="0" smtClean="0">
              <a:cs typeface="B Koodak" panose="00000700000000000000" pitchFamily="2" charset="-78"/>
            </a:endParaRPr>
          </a:p>
          <a:p>
            <a:pPr marL="0" indent="0">
              <a:buNone/>
            </a:pPr>
            <a:r>
              <a:rPr lang="fa-IR" sz="2800" dirty="0" smtClean="0">
                <a:cs typeface="B Koodak" panose="00000700000000000000" pitchFamily="2" charset="-78"/>
              </a:rPr>
              <a:t>مدت </a:t>
            </a:r>
            <a:r>
              <a:rPr lang="fa-IR" sz="2800" dirty="0">
                <a:cs typeface="B Koodak" panose="00000700000000000000" pitchFamily="2" charset="-78"/>
              </a:rPr>
              <a:t>زیادی بود که ماه بر فراز دریا می تابید. انگار خبرهای خوشی در راه نبود. جولیت با چشمانی خیس فرزندش را نوازش </a:t>
            </a:r>
            <a:r>
              <a:rPr lang="fa-IR" sz="2800" dirty="0" smtClean="0">
                <a:cs typeface="B Koodak" panose="00000700000000000000" pitchFamily="2" charset="-78"/>
              </a:rPr>
              <a:t>می کرد</a:t>
            </a:r>
            <a:r>
              <a:rPr lang="fa-IR" sz="2800" dirty="0">
                <a:cs typeface="B Koodak" panose="00000700000000000000" pitchFamily="2" charset="-78"/>
              </a:rPr>
              <a:t>. ناگهان صدایی سکوت را شکست. صدای سرفه ای شدید به گوش رسید و بوی بد ماهی که </a:t>
            </a:r>
            <a:r>
              <a:rPr lang="fa-IR" sz="2800">
                <a:cs typeface="B Koodak" panose="00000700000000000000" pitchFamily="2" charset="-78"/>
              </a:rPr>
              <a:t>رسیدن </a:t>
            </a:r>
            <a:r>
              <a:rPr lang="fa-IR" sz="2800" smtClean="0">
                <a:cs typeface="B Koodak" panose="00000700000000000000" pitchFamily="2" charset="-78"/>
              </a:rPr>
              <a:t>پیتر </a:t>
            </a:r>
            <a:r>
              <a:rPr lang="fa-IR" sz="2800" dirty="0">
                <a:cs typeface="B Koodak" panose="00000700000000000000" pitchFamily="2" charset="-78"/>
              </a:rPr>
              <a:t>را نشان می </a:t>
            </a:r>
            <a:r>
              <a:rPr lang="fa-IR" sz="2800" dirty="0" smtClean="0">
                <a:cs typeface="B Koodak" panose="00000700000000000000" pitchFamily="2" charset="-78"/>
              </a:rPr>
              <a:t>داد . </a:t>
            </a:r>
            <a:r>
              <a:rPr lang="fa-IR" sz="2800" dirty="0">
                <a:cs typeface="B Koodak" panose="00000700000000000000" pitchFamily="2" charset="-78"/>
              </a:rPr>
              <a:t>او درب را باز کرد و با بشقابی از توت فرنگی وارد شد.</a:t>
            </a:r>
            <a:endParaRPr lang="en-US" sz="2800" dirty="0">
              <a:cs typeface="B Koodak" panose="00000700000000000000" pitchFamily="2" charset="-78"/>
            </a:endParaRPr>
          </a:p>
          <a:p>
            <a:endParaRPr lang="fa-IR" dirty="0"/>
          </a:p>
        </p:txBody>
      </p:sp>
    </p:spTree>
    <p:extLst>
      <p:ext uri="{BB962C8B-B14F-4D97-AF65-F5344CB8AC3E}">
        <p14:creationId xmlns:p14="http://schemas.microsoft.com/office/powerpoint/2010/main" val="21737624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5" name="Rectangle 4"/>
          <p:cNvSpPr/>
          <p:nvPr/>
        </p:nvSpPr>
        <p:spPr>
          <a:xfrm>
            <a:off x="1103312" y="2068605"/>
            <a:ext cx="9278645" cy="3121960"/>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1103312" y="604912"/>
            <a:ext cx="9278645" cy="5643488"/>
          </a:xfrm>
        </p:spPr>
        <p:txBody>
          <a:bodyPr/>
          <a:lstStyle/>
          <a:p>
            <a:pPr marL="0" indent="0" algn="l" rtl="0">
              <a:buNone/>
            </a:pPr>
            <a:r>
              <a:rPr lang="en-US" dirty="0"/>
              <a:t>“Do you like strawberries Mike?” His grandma asks.</a:t>
            </a:r>
            <a:br>
              <a:rPr lang="en-US" dirty="0"/>
            </a:br>
            <a:r>
              <a:rPr lang="en-US" dirty="0"/>
              <a:t>“Yeah. But dad never bought me any.” He replies as she picks one for him and puts it in </a:t>
            </a:r>
            <a:r>
              <a:rPr lang="en-US" dirty="0" smtClean="0"/>
              <a:t>his mouth</a:t>
            </a:r>
            <a:r>
              <a:rPr lang="en-US" dirty="0"/>
              <a:t>, merrily bursting out laughing.</a:t>
            </a:r>
          </a:p>
          <a:p>
            <a:endParaRPr lang="fa-IR" sz="2800" dirty="0" smtClean="0">
              <a:cs typeface="B Koodak" panose="00000700000000000000" pitchFamily="2" charset="-78"/>
            </a:endParaRPr>
          </a:p>
          <a:p>
            <a:pPr marL="0" indent="0">
              <a:buNone/>
            </a:pPr>
            <a:r>
              <a:rPr lang="fa-IR" sz="3200" dirty="0" smtClean="0">
                <a:cs typeface="B Koodak" panose="00000700000000000000" pitchFamily="2" charset="-78"/>
              </a:rPr>
              <a:t>مادربزرگ </a:t>
            </a:r>
            <a:r>
              <a:rPr lang="fa-IR" sz="3200" dirty="0">
                <a:cs typeface="B Koodak" panose="00000700000000000000" pitchFamily="2" charset="-78"/>
              </a:rPr>
              <a:t>مایکل می </a:t>
            </a:r>
            <a:r>
              <a:rPr lang="fa-IR" sz="3200" dirty="0" smtClean="0">
                <a:cs typeface="B Koodak" panose="00000700000000000000" pitchFamily="2" charset="-78"/>
              </a:rPr>
              <a:t>پرسد : " </a:t>
            </a:r>
            <a:r>
              <a:rPr lang="fa-IR" sz="3200" dirty="0">
                <a:cs typeface="B Koodak" panose="00000700000000000000" pitchFamily="2" charset="-78"/>
              </a:rPr>
              <a:t>توت فرنگی دوست داری مایکل</a:t>
            </a:r>
            <a:r>
              <a:rPr lang="fa-IR" sz="3200" dirty="0" smtClean="0">
                <a:cs typeface="B Koodak" panose="00000700000000000000" pitchFamily="2" charset="-78"/>
              </a:rPr>
              <a:t>؟"</a:t>
            </a:r>
          </a:p>
          <a:p>
            <a:pPr marL="0" indent="0">
              <a:buNone/>
            </a:pPr>
            <a:r>
              <a:rPr lang="fa-IR" sz="3200" dirty="0" smtClean="0">
                <a:cs typeface="B Koodak" panose="00000700000000000000" pitchFamily="2" charset="-78"/>
              </a:rPr>
              <a:t> </a:t>
            </a:r>
            <a:r>
              <a:rPr lang="fa-IR" sz="3200" dirty="0">
                <a:cs typeface="B Koodak" panose="00000700000000000000" pitchFamily="2" charset="-78"/>
              </a:rPr>
              <a:t>مایکل پاسخ می دهد: "</a:t>
            </a:r>
            <a:r>
              <a:rPr lang="fa-IR" sz="3200" dirty="0" smtClean="0">
                <a:cs typeface="B Koodak" panose="00000700000000000000" pitchFamily="2" charset="-78"/>
              </a:rPr>
              <a:t>بله ؛ اما </a:t>
            </a:r>
            <a:r>
              <a:rPr lang="fa-IR" sz="3200" dirty="0">
                <a:cs typeface="B Koodak" panose="00000700000000000000" pitchFamily="2" charset="-78"/>
              </a:rPr>
              <a:t>پدرم هیچوقت برایم توت فرنگی نخرید." </a:t>
            </a:r>
            <a:endParaRPr lang="fa-IR" sz="3200" dirty="0" smtClean="0">
              <a:cs typeface="B Koodak" panose="00000700000000000000" pitchFamily="2" charset="-78"/>
            </a:endParaRPr>
          </a:p>
          <a:p>
            <a:pPr marL="0" indent="0">
              <a:buNone/>
            </a:pPr>
            <a:r>
              <a:rPr lang="fa-IR" sz="3200" dirty="0" smtClean="0">
                <a:cs typeface="B Koodak" panose="00000700000000000000" pitchFamily="2" charset="-78"/>
              </a:rPr>
              <a:t>و </a:t>
            </a:r>
            <a:r>
              <a:rPr lang="fa-IR" sz="3200" dirty="0">
                <a:cs typeface="B Koodak" panose="00000700000000000000" pitchFamily="2" charset="-78"/>
              </a:rPr>
              <a:t>مادربزرگش یک توت فرنگی چیده و در دهانش می گذارد. سپس هر دو با شادی می خندند.</a:t>
            </a:r>
            <a:endParaRPr lang="en-US" sz="3200" dirty="0">
              <a:cs typeface="B Koodak" panose="00000700000000000000" pitchFamily="2" charset="-78"/>
            </a:endParaRPr>
          </a:p>
          <a:p>
            <a:endParaRPr lang="fa-IR" dirty="0"/>
          </a:p>
        </p:txBody>
      </p:sp>
      <p:sp>
        <p:nvSpPr>
          <p:cNvPr id="4" name="Rectangle 3"/>
          <p:cNvSpPr/>
          <p:nvPr/>
        </p:nvSpPr>
        <p:spPr>
          <a:xfrm>
            <a:off x="1103312" y="497541"/>
            <a:ext cx="9278645" cy="1304365"/>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735309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4" name="Rectangle 3"/>
          <p:cNvSpPr/>
          <p:nvPr/>
        </p:nvSpPr>
        <p:spPr>
          <a:xfrm>
            <a:off x="1103312" y="562708"/>
            <a:ext cx="9278645" cy="1763633"/>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1103311" y="2523736"/>
            <a:ext cx="9278645" cy="2841640"/>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1103312" y="562708"/>
            <a:ext cx="9292713" cy="5685691"/>
          </a:xfrm>
        </p:spPr>
        <p:txBody>
          <a:bodyPr>
            <a:normAutofit/>
          </a:bodyPr>
          <a:lstStyle/>
          <a:p>
            <a:pPr marL="0" indent="0" algn="l" rtl="0">
              <a:buNone/>
            </a:pPr>
            <a:r>
              <a:rPr lang="en-US" dirty="0"/>
              <a:t>Nurses came in following the doctors. Mikel was getting worse. He couldn’t breathe properly.</a:t>
            </a:r>
            <a:br>
              <a:rPr lang="en-US" dirty="0"/>
            </a:br>
            <a:r>
              <a:rPr lang="en-US" dirty="0"/>
              <a:t>“Please leave the room.” One said.</a:t>
            </a:r>
            <a:br>
              <a:rPr lang="en-US" dirty="0"/>
            </a:br>
            <a:r>
              <a:rPr lang="en-US" dirty="0"/>
              <a:t>“Sorry just a moment. What has happened to my son?” Juliet asked </a:t>
            </a:r>
            <a:r>
              <a:rPr lang="en-US" dirty="0" smtClean="0"/>
              <a:t>the doctors.</a:t>
            </a:r>
            <a:r>
              <a:rPr lang="en-US" dirty="0"/>
              <a:t/>
            </a:r>
            <a:br>
              <a:rPr lang="en-US" dirty="0"/>
            </a:br>
            <a:endParaRPr lang="en-US" dirty="0" smtClean="0"/>
          </a:p>
          <a:p>
            <a:pPr marL="0" indent="0">
              <a:buNone/>
            </a:pPr>
            <a:r>
              <a:rPr lang="fa-IR" sz="3200" dirty="0">
                <a:cs typeface="B Koodak" panose="00000700000000000000" pitchFamily="2" charset="-78"/>
              </a:rPr>
              <a:t>پرستاران به دنبال دکترها وارد اتاق شدند. حال مایکل داشت وخیم تر </a:t>
            </a:r>
            <a:r>
              <a:rPr lang="fa-IR" sz="3200" dirty="0" smtClean="0">
                <a:cs typeface="B Koodak" panose="00000700000000000000" pitchFamily="2" charset="-78"/>
              </a:rPr>
              <a:t>می شد</a:t>
            </a:r>
            <a:r>
              <a:rPr lang="fa-IR" sz="3200" dirty="0">
                <a:cs typeface="B Koodak" panose="00000700000000000000" pitchFamily="2" charset="-78"/>
              </a:rPr>
              <a:t>. او نمی توانست به درستی نفس بکشد.</a:t>
            </a:r>
          </a:p>
          <a:p>
            <a:pPr marL="0" indent="0">
              <a:buNone/>
            </a:pPr>
            <a:r>
              <a:rPr lang="fa-IR" sz="3200" dirty="0">
                <a:cs typeface="B Koodak" panose="00000700000000000000" pitchFamily="2" charset="-78"/>
              </a:rPr>
              <a:t>یک نفر گفت: "لطفا اتاق را ترک کنید."</a:t>
            </a:r>
          </a:p>
          <a:p>
            <a:pPr marL="0" indent="0">
              <a:buNone/>
            </a:pPr>
            <a:r>
              <a:rPr lang="fa-IR" sz="3200" dirty="0">
                <a:cs typeface="B Koodak" panose="00000700000000000000" pitchFamily="2" charset="-78"/>
              </a:rPr>
              <a:t>جولیت از دکترها پرسید: "ببخشید فقط یک لحظه. برای پسرم چه اتفاقی افتاده است</a:t>
            </a:r>
            <a:r>
              <a:rPr lang="fa-IR" sz="3200" dirty="0" smtClean="0">
                <a:cs typeface="B Koodak" panose="00000700000000000000" pitchFamily="2" charset="-78"/>
              </a:rPr>
              <a:t>؟</a:t>
            </a:r>
            <a:r>
              <a:rPr lang="en-US" dirty="0"/>
              <a:t/>
            </a:r>
            <a:br>
              <a:rPr lang="en-US" dirty="0"/>
            </a:br>
            <a:endParaRPr lang="fa-IR" dirty="0"/>
          </a:p>
        </p:txBody>
      </p:sp>
    </p:spTree>
    <p:extLst>
      <p:ext uri="{BB962C8B-B14F-4D97-AF65-F5344CB8AC3E}">
        <p14:creationId xmlns:p14="http://schemas.microsoft.com/office/powerpoint/2010/main" val="2613160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4" name="Rectangle 3"/>
          <p:cNvSpPr/>
          <p:nvPr/>
        </p:nvSpPr>
        <p:spPr>
          <a:xfrm>
            <a:off x="1103312" y="450166"/>
            <a:ext cx="9292713" cy="1620681"/>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1103312" y="2337236"/>
            <a:ext cx="9292713" cy="3911163"/>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1103312" y="450166"/>
            <a:ext cx="9292713" cy="5798233"/>
          </a:xfrm>
        </p:spPr>
        <p:txBody>
          <a:bodyPr>
            <a:normAutofit fontScale="92500"/>
          </a:bodyPr>
          <a:lstStyle/>
          <a:p>
            <a:pPr marL="0" indent="0" algn="l" rtl="0">
              <a:buNone/>
            </a:pPr>
            <a:r>
              <a:rPr lang="en-US" dirty="0"/>
              <a:t>“Not everybody knows what sort of disease it is.”</a:t>
            </a:r>
            <a:br>
              <a:rPr lang="en-US" dirty="0"/>
            </a:br>
            <a:r>
              <a:rPr lang="en-US" dirty="0"/>
              <a:t>“What do you mean? It’s curable, </a:t>
            </a:r>
            <a:r>
              <a:rPr lang="en-US" dirty="0" err="1"/>
              <a:t>innit</a:t>
            </a:r>
            <a:r>
              <a:rPr lang="en-US" dirty="0"/>
              <a:t>? I have the whole money for that.” Said Peter, a tickly cough after another stopping him.</a:t>
            </a:r>
            <a:br>
              <a:rPr lang="en-US" dirty="0"/>
            </a:br>
            <a:r>
              <a:rPr lang="en-US" dirty="0"/>
              <a:t>“I told you. There is no particular information. But we’ve called the Cal Tech’s researches to investigate about it. They’ll be here in fifteen minutes</a:t>
            </a:r>
            <a:r>
              <a:rPr lang="en-US" dirty="0" smtClean="0"/>
              <a:t>.”</a:t>
            </a:r>
          </a:p>
          <a:p>
            <a:pPr algn="l" rtl="0"/>
            <a:endParaRPr lang="en-US" dirty="0" smtClean="0"/>
          </a:p>
          <a:p>
            <a:pPr marL="0" indent="0">
              <a:buNone/>
            </a:pPr>
            <a:r>
              <a:rPr lang="fa-IR" sz="3200" dirty="0" smtClean="0">
                <a:cs typeface="B Koodak" panose="00000700000000000000" pitchFamily="2" charset="-78"/>
              </a:rPr>
              <a:t>"هیچ کس نمی داند دقیقا این چه نوع بیماری است"</a:t>
            </a:r>
          </a:p>
          <a:p>
            <a:pPr marL="0" indent="0">
              <a:buNone/>
            </a:pPr>
            <a:r>
              <a:rPr lang="fa-IR" sz="3200" dirty="0" smtClean="0">
                <a:cs typeface="B Koodak" panose="00000700000000000000" pitchFamily="2" charset="-78"/>
              </a:rPr>
              <a:t>پیتر درحالی که سرفه های شدیدش یکی پس از دیگری نمی گذاشتند حرف بزند گفت: "منظورتان چیست؟ قابل درمان است ، مگه نه ؟</a:t>
            </a:r>
          </a:p>
          <a:p>
            <a:pPr marL="0" indent="0">
              <a:buNone/>
            </a:pPr>
            <a:r>
              <a:rPr lang="fa-IR" sz="3200" dirty="0" smtClean="0">
                <a:cs typeface="B Koodak" panose="00000700000000000000" pitchFamily="2" charset="-78"/>
              </a:rPr>
              <a:t>هرچقدر پول نیاز داشته باشد دارم."</a:t>
            </a:r>
          </a:p>
          <a:p>
            <a:pPr marL="0" indent="0">
              <a:buNone/>
            </a:pPr>
            <a:r>
              <a:rPr lang="fa-IR" sz="3200" dirty="0" smtClean="0">
                <a:cs typeface="B Koodak" panose="00000700000000000000" pitchFamily="2" charset="-78"/>
              </a:rPr>
              <a:t>"همانطور که به شما گفتم اطلاعات خاصی نداریم ؛  اما با محقّقان موسسه تکنولوژی کالیفرنیا تماس گرفته ایم تا در این باره تحقیق کنند. یک ربع دیگر اینجا خواهند بود."</a:t>
            </a:r>
            <a:endParaRPr lang="fa-IR" sz="3200" dirty="0">
              <a:cs typeface="B Koodak" panose="00000700000000000000" pitchFamily="2" charset="-78"/>
            </a:endParaRPr>
          </a:p>
        </p:txBody>
      </p:sp>
    </p:spTree>
    <p:extLst>
      <p:ext uri="{BB962C8B-B14F-4D97-AF65-F5344CB8AC3E}">
        <p14:creationId xmlns:p14="http://schemas.microsoft.com/office/powerpoint/2010/main" val="32881757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121</TotalTime>
  <Words>367</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 Koodak</vt:lpstr>
      <vt:lpstr>Century Gothic</vt:lpstr>
      <vt:lpstr>Times New Roman</vt:lpstr>
      <vt:lpstr>Wingdings 3</vt:lpstr>
      <vt:lpstr>Ion</vt:lpstr>
      <vt:lpstr>PowerPoint Presentation</vt:lpstr>
      <vt:lpstr>  In 1990, when Mikel’s father was a sailor, he wished he could travel to California so as to walk in Disneyland and visit Hollywood. An impossible yet destined voyage. He was an embryonic foetus, a fresh baby, an inquisitive toddler, a nervous adolescent, and a gentlemanly person from a mean-looking family.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درباره ی نویسنده  محمد گمار، نویسنده جوانی که اهل همدان است، در 13 تیر سال 1376 در تویسرکان به دنیا آمد. او که علاقه ی زیادی به نوشتن داشت در سال 1391 درحالی که تنها یک سال بود که شروع به یادگیری زبان انگلیسی کرده بود اولین رمان بلند خود را به نام  secret به زبان انگلیسی نوشت. در سال های بعد با آشنا شدن او با ادبیات انگلیسی به نوشتن داستان های مختلفی در ژانرهای romance, thriller  و  fiction  پرداخت که بعدها با روش های نگارشی  modernist, symbolist و  post modernist در هم آمیخته شدند و رمان های پست مدرن ادبی چون Eye Eye Sir, The Sullen Blue و داستان های کوتاه ادبی مدرن  چون Twenty One,Teachair, Strawberry</vt:lpstr>
      <vt:lpstr> همچنین شاهکار اخیر او در زمینه داستان کوتاه ادبی  realistic symbolism به نام Ere  Eve  و داستان کوتاه    ادبی- مفهومی پست مدرن او به نام Dark Light از جمله بهترین آثار او می باشند که توسط دکتر بیاد، مدیر گروه زبان انگلیسی دانشگاه تهران، به عنوان اثر ادبی ماندگار و زیبا تلقی شده اند. گفتنی است داستان کوتاه  Ere Eve ایشان در سایت  Mancunion دانشگاه منچستر به زودی معرفی خواهد شد. محمد گمار هم اکنون دانشجوی آموزش زبان دانشگاه بین المللی امام خمینی بوده که به خاطر فن نویسندگی اش، عضو رسمی جامعه ی "نویسندگان خلاق" انجمن دانشجویان دانشگاه منچستر انگلیس نیز هست. مترجم داستان: علیرضا شاه پسند</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Strawberry | Postmodernism  In 1990, when Mikel’s father was a sailor, he wished he could travel to California so as to walk in Disneyland and visit Hollywood. An impossible yet destined voyage. He was an embryonic foetus, a fresh baby, an inquisitive toddler, a nervous adolescent, and a gentlemanly person from a mean-looking family.</dc:title>
  <dc:creator>Alireza</dc:creator>
  <cp:lastModifiedBy>Alireza</cp:lastModifiedBy>
  <cp:revision>22</cp:revision>
  <dcterms:created xsi:type="dcterms:W3CDTF">2016-12-26T19:10:10Z</dcterms:created>
  <dcterms:modified xsi:type="dcterms:W3CDTF">2017-03-10T12:18:54Z</dcterms:modified>
</cp:coreProperties>
</file>